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E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200" dirty="0"/>
              <a:t>Przydział do oddziałów</a:t>
            </a:r>
          </a:p>
        </c:rich>
      </c:tx>
      <c:layout>
        <c:manualLayout>
          <c:xMode val="edge"/>
          <c:yMode val="edge"/>
          <c:x val="0.27713079250228473"/>
          <c:y val="6.64354677514654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52486906965015923"/>
          <c:y val="0.15496072853029313"/>
          <c:w val="0.35404754390017612"/>
          <c:h val="0.77528203033066811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l. ucz.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humanistyczny/ogólny</c:v>
                </c:pt>
                <c:pt idx="1">
                  <c:v>biologiczno-chemiczny</c:v>
                </c:pt>
                <c:pt idx="2">
                  <c:v>matematyczno-gegraficzny</c:v>
                </c:pt>
                <c:pt idx="3">
                  <c:v>matematyczno-fizyczny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22</c:v>
                </c:pt>
                <c:pt idx="1">
                  <c:v>29</c:v>
                </c:pt>
                <c:pt idx="2">
                  <c:v>34</c:v>
                </c:pt>
                <c:pt idx="3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78-4E71-A0E4-59BA0044335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l.ucz.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humanistyczny/ogólny</c:v>
                </c:pt>
                <c:pt idx="1">
                  <c:v>biologiczno-chemiczny</c:v>
                </c:pt>
                <c:pt idx="2">
                  <c:v>matematyczno-gegraficzny</c:v>
                </c:pt>
                <c:pt idx="3">
                  <c:v>matematyczno-fizyczny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78-4E71-A0E4-59BA00443351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wolne miejsca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humanistyczny/ogólny</c:v>
                </c:pt>
                <c:pt idx="1">
                  <c:v>biologiczno-chemiczny</c:v>
                </c:pt>
                <c:pt idx="2">
                  <c:v>matematyczno-gegraficzny</c:v>
                </c:pt>
                <c:pt idx="3">
                  <c:v>matematyczno-fizyczny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78-4E71-A0E4-59BA004433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664096856"/>
        <c:axId val="664104400"/>
        <c:axId val="0"/>
      </c:bar3DChart>
      <c:catAx>
        <c:axId val="664096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64104400"/>
        <c:crosses val="autoZero"/>
        <c:auto val="1"/>
        <c:lblAlgn val="ctr"/>
        <c:lblOffset val="100"/>
        <c:noMultiLvlLbl val="0"/>
      </c:catAx>
      <c:valAx>
        <c:axId val="6641044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4096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200"/>
              <a:t>PRZYDZIAŁY DO ODDZIAŁÓW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8110050010640567"/>
          <c:y val="0.17860987361017014"/>
          <c:w val="0.56584822947528379"/>
          <c:h val="0.71800562078025743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l. ucz.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wielozawodowa</c:v>
                </c:pt>
                <c:pt idx="1">
                  <c:v>wielozawodowa</c:v>
                </c:pt>
                <c:pt idx="2">
                  <c:v>wielozawodowa</c:v>
                </c:pt>
                <c:pt idx="3">
                  <c:v>wielozawodowa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96BE-42F2-92CC-A4227CD89B4C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l. ucz. 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A5C0-419A-8ACD-A0D7E7D1A37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2-A5C0-419A-8ACD-A0D7E7D1A37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A5C0-419A-8ACD-A0D7E7D1A37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wielozawodowa</c:v>
                </c:pt>
                <c:pt idx="1">
                  <c:v>wielozawodowa</c:v>
                </c:pt>
                <c:pt idx="2">
                  <c:v>wielozawodowa</c:v>
                </c:pt>
                <c:pt idx="3">
                  <c:v>wielozawodowa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31</c:v>
                </c:pt>
                <c:pt idx="1">
                  <c:v>29</c:v>
                </c:pt>
                <c:pt idx="2">
                  <c:v>29</c:v>
                </c:pt>
                <c:pt idx="3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BE-42F2-92CC-A4227CD89B4C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wolne miejsca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wielozawodowa</c:v>
                </c:pt>
                <c:pt idx="1">
                  <c:v>wielozawodowa</c:v>
                </c:pt>
                <c:pt idx="2">
                  <c:v>wielozawodowa</c:v>
                </c:pt>
                <c:pt idx="3">
                  <c:v>wielozawodowa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C0-419A-8ACD-A0D7E7D1A37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585012984"/>
        <c:axId val="585013968"/>
        <c:axId val="0"/>
      </c:bar3DChart>
      <c:catAx>
        <c:axId val="585012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85013968"/>
        <c:crosses val="autoZero"/>
        <c:auto val="1"/>
        <c:lblAlgn val="ctr"/>
        <c:lblOffset val="100"/>
        <c:noMultiLvlLbl val="0"/>
      </c:catAx>
      <c:valAx>
        <c:axId val="5850139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85012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0.31649568767733899"/>
          <c:y val="0.89990962275021558"/>
          <c:w val="0.39532455571809361"/>
          <c:h val="7.57916298851600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200" b="1" dirty="0"/>
              <a:t>PRZYDZIAŁY</a:t>
            </a:r>
            <a:r>
              <a:rPr lang="pl-PL" sz="1200" b="0" dirty="0"/>
              <a:t> </a:t>
            </a:r>
            <a:r>
              <a:rPr lang="pl-PL" sz="1200" b="1" dirty="0"/>
              <a:t>DO ODDZIAŁÓW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l. ucz.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2"/>
                <c:pt idx="0">
                  <c:v>technik agrobiznesu/technik żywienia i usług gastronomicznych</c:v>
                </c:pt>
                <c:pt idx="1">
                  <c:v>technik rolnik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2"/>
                <c:pt idx="0">
                  <c:v>10</c:v>
                </c:pt>
                <c:pt idx="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41-4AB1-ADDC-CC57C92D2D9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l. ucz. 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2"/>
                <c:pt idx="0">
                  <c:v>technik agrobiznesu/technik żywienia i usług gastronomicznych</c:v>
                </c:pt>
                <c:pt idx="1">
                  <c:v>technik rolnik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2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41-4AB1-ADDC-CC57C92D2D9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wolne miejsca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2"/>
                <c:pt idx="0">
                  <c:v>technik agrobiznesu/technik żywienia i usług gastronomicznych</c:v>
                </c:pt>
                <c:pt idx="1">
                  <c:v>technik rolnik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2"/>
                <c:pt idx="0">
                  <c:v>11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41-4AB1-ADDC-CC57C92D2D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474885584"/>
        <c:axId val="474884928"/>
        <c:axId val="0"/>
      </c:bar3DChart>
      <c:catAx>
        <c:axId val="474885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74884928"/>
        <c:crosses val="autoZero"/>
        <c:auto val="1"/>
        <c:lblAlgn val="ctr"/>
        <c:lblOffset val="100"/>
        <c:noMultiLvlLbl val="0"/>
      </c:catAx>
      <c:valAx>
        <c:axId val="4748849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74885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0330654936453494"/>
          <c:y val="0.9267054687469154"/>
          <c:w val="0.58178609908903378"/>
          <c:h val="7.32946053785116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200" b="1" dirty="0"/>
              <a:t>PRZYDZIAŁY</a:t>
            </a:r>
            <a:r>
              <a:rPr lang="pl-PL" sz="1200" b="1" baseline="0" dirty="0"/>
              <a:t> DO ODDZIAŁÓW</a:t>
            </a:r>
            <a:endParaRPr lang="pl-PL" sz="1200" b="1" dirty="0"/>
          </a:p>
        </c:rich>
      </c:tx>
      <c:layout>
        <c:manualLayout>
          <c:xMode val="edge"/>
          <c:yMode val="edge"/>
          <c:x val="0.22129838331202226"/>
          <c:y val="2.5282226634848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8832053800226877"/>
          <c:y val="0.15608601560372343"/>
          <c:w val="0.46931424350415341"/>
          <c:h val="0.7610902885238443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l. ucz.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1"/>
                <c:pt idx="0">
                  <c:v>technik hodowca koni/technik rolnik/technik żywienia i usług gastronomicznych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DF-4CAA-A01D-BE17138ACF28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l. ucz. 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1"/>
                <c:pt idx="0">
                  <c:v>technik hodowca koni/technik rolnik/technik żywienia i usług gastronomicznych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DF-4CAA-A01D-BE17138ACF28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l. ucz.   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1"/>
                <c:pt idx="0">
                  <c:v>technik hodowca koni/technik rolnik/technik żywienia i usług gastronomicznych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DF-4CAA-A01D-BE17138ACF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477794608"/>
        <c:axId val="477795592"/>
        <c:axId val="0"/>
      </c:bar3DChart>
      <c:catAx>
        <c:axId val="477794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77795592"/>
        <c:crosses val="autoZero"/>
        <c:auto val="1"/>
        <c:lblAlgn val="ctr"/>
        <c:lblOffset val="100"/>
        <c:noMultiLvlLbl val="0"/>
      </c:catAx>
      <c:valAx>
        <c:axId val="4777955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77794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4775327542781453"/>
          <c:y val="0.81483631705188142"/>
          <c:w val="0.43970939938216302"/>
          <c:h val="6.77959558037107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200" dirty="0"/>
              <a:t>Przydział</a:t>
            </a:r>
            <a:r>
              <a:rPr lang="pl-PL" sz="1200" baseline="0" dirty="0"/>
              <a:t> do oddziałów</a:t>
            </a:r>
            <a:endParaRPr lang="pl-PL" sz="1200" dirty="0"/>
          </a:p>
        </c:rich>
      </c:tx>
      <c:layout>
        <c:manualLayout>
          <c:xMode val="edge"/>
          <c:yMode val="edge"/>
          <c:x val="0.28724205810480585"/>
          <c:y val="4.56663743671601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7575751477362166"/>
          <c:y val="0.12089709047972774"/>
          <c:w val="0.50736431297485285"/>
          <c:h val="0.86080826783355424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l. ucz.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matematyczno-geograficzny</c:v>
                </c:pt>
                <c:pt idx="1">
                  <c:v>humanistyczny/ogólny</c:v>
                </c:pt>
                <c:pt idx="2">
                  <c:v>matematyczno-fizyczny</c:v>
                </c:pt>
                <c:pt idx="3">
                  <c:v>biologiczno-chemiczny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25</c:v>
                </c:pt>
                <c:pt idx="3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14-4391-8EF4-4346D615ED3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l. ucz.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matematyczno-geograficzny</c:v>
                </c:pt>
                <c:pt idx="1">
                  <c:v>humanistyczny/ogólny</c:v>
                </c:pt>
                <c:pt idx="2">
                  <c:v>matematyczno-fizyczny</c:v>
                </c:pt>
                <c:pt idx="3">
                  <c:v>biologiczno-chemiczny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14-4391-8EF4-4346D615ED3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wolne miejsca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matematyczno-geograficzny</c:v>
                </c:pt>
                <c:pt idx="1">
                  <c:v>humanistyczny/ogólny</c:v>
                </c:pt>
                <c:pt idx="2">
                  <c:v>matematyczno-fizyczny</c:v>
                </c:pt>
                <c:pt idx="3">
                  <c:v>biologiczno-chemiczny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15</c:v>
                </c:pt>
                <c:pt idx="1">
                  <c:v>2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14-4391-8EF4-4346D615ED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664088000"/>
        <c:axId val="664086360"/>
        <c:axId val="0"/>
      </c:bar3DChart>
      <c:catAx>
        <c:axId val="664088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64086360"/>
        <c:crosses val="autoZero"/>
        <c:auto val="1"/>
        <c:lblAlgn val="ctr"/>
        <c:lblOffset val="100"/>
        <c:noMultiLvlLbl val="0"/>
      </c:catAx>
      <c:valAx>
        <c:axId val="6640863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4088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200" dirty="0"/>
              <a:t>PRZYDZIAŁ DO ODDZIAŁÓW</a:t>
            </a:r>
          </a:p>
        </c:rich>
      </c:tx>
      <c:layout>
        <c:manualLayout>
          <c:xMode val="edge"/>
          <c:yMode val="edge"/>
          <c:x val="0.22665764004528036"/>
          <c:y val="7.81599283368945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l. ucz.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politechniczny/ratowniczo-pielęgniarski</c:v>
                </c:pt>
                <c:pt idx="1">
                  <c:v>geograficzno-językowy</c:v>
                </c:pt>
                <c:pt idx="2">
                  <c:v>bezpieczeństwo publiczne</c:v>
                </c:pt>
                <c:pt idx="3">
                  <c:v>pedagogiczny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14</c:v>
                </c:pt>
                <c:pt idx="1">
                  <c:v>23</c:v>
                </c:pt>
                <c:pt idx="2">
                  <c:v>27</c:v>
                </c:pt>
                <c:pt idx="3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F8-40AB-AD8F-C04B719CD600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l. ucz.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politechniczny/ratowniczo-pielęgniarski</c:v>
                </c:pt>
                <c:pt idx="1">
                  <c:v>geograficzno-językowy</c:v>
                </c:pt>
                <c:pt idx="2">
                  <c:v>bezpieczeństwo publiczne</c:v>
                </c:pt>
                <c:pt idx="3">
                  <c:v>pedagogiczny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F8-40AB-AD8F-C04B719CD600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wolne miejsca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politechniczny/ratowniczo-pielęgniarski</c:v>
                </c:pt>
                <c:pt idx="1">
                  <c:v>geograficzno-językowy</c:v>
                </c:pt>
                <c:pt idx="2">
                  <c:v>bezpieczeństwo publiczne</c:v>
                </c:pt>
                <c:pt idx="3">
                  <c:v>pedagogiczny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8</c:v>
                </c:pt>
                <c:pt idx="1">
                  <c:v>9</c:v>
                </c:pt>
                <c:pt idx="2">
                  <c:v>5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F8-40AB-AD8F-C04B719CD6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645870824"/>
        <c:axId val="645880008"/>
        <c:axId val="0"/>
      </c:bar3DChart>
      <c:catAx>
        <c:axId val="645870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45880008"/>
        <c:crosses val="autoZero"/>
        <c:auto val="1"/>
        <c:lblAlgn val="ctr"/>
        <c:lblOffset val="100"/>
        <c:noMultiLvlLbl val="0"/>
      </c:catAx>
      <c:valAx>
        <c:axId val="6458800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45870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500636173232299"/>
          <c:y val="0.91529649505984967"/>
          <c:w val="0.54938036185750028"/>
          <c:h val="8.43814235672005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200"/>
              <a:t>PRZYDZIAŁ DO ODDZIAŁÓW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57621620097788451"/>
          <c:y val="0.17952648528480161"/>
          <c:w val="0.38983318998901767"/>
          <c:h val="0.70350371186285066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l. ucz.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3"/>
                <c:pt idx="0">
                  <c:v>geograficzno językowy/pedagogiczny</c:v>
                </c:pt>
                <c:pt idx="1">
                  <c:v>politechniczny/ratowniczo-pielęgnisrski</c:v>
                </c:pt>
                <c:pt idx="2">
                  <c:v>bezpieczeństwo publiczne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3"/>
                <c:pt idx="0">
                  <c:v>9</c:v>
                </c:pt>
                <c:pt idx="1">
                  <c:v>13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5B-4233-B6DA-457A5C3F51C5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l. ucz.  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3"/>
                <c:pt idx="0">
                  <c:v>geograficzno językowy/pedagogiczny</c:v>
                </c:pt>
                <c:pt idx="1">
                  <c:v>politechniczny/ratowniczo-pielęgnisrski</c:v>
                </c:pt>
                <c:pt idx="2">
                  <c:v>bezpieczeństwo publiczne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3"/>
                <c:pt idx="0">
                  <c:v>24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5B-4233-B6DA-457A5C3F51C5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wolne miejsca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3"/>
                <c:pt idx="0">
                  <c:v>geograficzno językowy/pedagogiczny</c:v>
                </c:pt>
                <c:pt idx="1">
                  <c:v>politechniczny/ratowniczo-pielęgnisrski</c:v>
                </c:pt>
                <c:pt idx="2">
                  <c:v>bezpieczeństwo publiczne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3"/>
                <c:pt idx="1">
                  <c:v>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5B-4233-B6DA-457A5C3F51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632352768"/>
        <c:axId val="632352112"/>
        <c:axId val="0"/>
      </c:bar3DChart>
      <c:catAx>
        <c:axId val="632352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32352112"/>
        <c:crosses val="autoZero"/>
        <c:auto val="1"/>
        <c:lblAlgn val="ctr"/>
        <c:lblOffset val="100"/>
        <c:noMultiLvlLbl val="0"/>
      </c:catAx>
      <c:valAx>
        <c:axId val="6323521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32352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4346402171089201"/>
          <c:y val="0.86868355149563914"/>
          <c:w val="0.61183712164938231"/>
          <c:h val="6.3836039651151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200" dirty="0"/>
              <a:t>PRZYDZIAŁY DO ODDZIAŁÓW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l. ucz.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1"/>
                <c:pt idx="0">
                  <c:v>technik hotelarstwa/technik informatyk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2E-4309-AF1B-5A00FE57388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l. ucz. 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1"/>
                <c:pt idx="0">
                  <c:v>technik hotelarstwa/technik informatyk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2E-4309-AF1B-5A00FE573881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1"/>
                <c:pt idx="0">
                  <c:v>technik hotelarstwa/technik informatyk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B02E-4309-AF1B-5A00FE5738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412472032"/>
        <c:axId val="412473672"/>
        <c:axId val="0"/>
      </c:bar3DChart>
      <c:catAx>
        <c:axId val="412472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12473672"/>
        <c:crosses val="autoZero"/>
        <c:auto val="1"/>
        <c:lblAlgn val="ctr"/>
        <c:lblOffset val="100"/>
        <c:noMultiLvlLbl val="0"/>
      </c:catAx>
      <c:valAx>
        <c:axId val="4124736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2472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0.36397435310330617"/>
          <c:y val="0.92198118064509349"/>
          <c:w val="0.28057976864116696"/>
          <c:h val="7.80186869281974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200"/>
              <a:t>PRZYDZIAŁY DO ODDZIAŁÓW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l. ucz.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2"/>
                <c:pt idx="0">
                  <c:v>technik hotelarstwa/technik informatyk</c:v>
                </c:pt>
                <c:pt idx="1">
                  <c:v>technik ekonomista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2"/>
                <c:pt idx="0">
                  <c:v>12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2F-4D6B-B15F-31306F3DBC9B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l. ucz. 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2"/>
                <c:pt idx="0">
                  <c:v>technik hotelarstwa/technik informatyk</c:v>
                </c:pt>
                <c:pt idx="1">
                  <c:v>technik ekonomista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2"/>
                <c:pt idx="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2F-4D6B-B15F-31306F3DBC9B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wolne miejsca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2"/>
                <c:pt idx="0">
                  <c:v>technik hotelarstwa/technik informatyk</c:v>
                </c:pt>
                <c:pt idx="1">
                  <c:v>technik ekonomista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2"/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2F-4D6B-B15F-31306F3DBC9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477249832"/>
        <c:axId val="477250160"/>
        <c:axId val="0"/>
      </c:bar3DChart>
      <c:catAx>
        <c:axId val="477249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77250160"/>
        <c:crosses val="autoZero"/>
        <c:auto val="1"/>
        <c:lblAlgn val="ctr"/>
        <c:lblOffset val="100"/>
        <c:noMultiLvlLbl val="0"/>
      </c:catAx>
      <c:valAx>
        <c:axId val="4772501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77249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4623808932223249"/>
          <c:y val="0.91220233236333714"/>
          <c:w val="0.54649573131526963"/>
          <c:h val="8.08003051789957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200" dirty="0" err="1"/>
              <a:t>PRZYDZIAłY</a:t>
            </a:r>
            <a:r>
              <a:rPr lang="pl-PL" sz="1200" dirty="0"/>
              <a:t> DO ODDZIAŁÓW</a:t>
            </a:r>
          </a:p>
          <a:p>
            <a:pPr>
              <a:defRPr sz="1200"/>
            </a:pPr>
            <a:endParaRPr lang="pl-PL" sz="1200" dirty="0"/>
          </a:p>
        </c:rich>
      </c:tx>
      <c:layout>
        <c:manualLayout>
          <c:xMode val="edge"/>
          <c:yMode val="edge"/>
          <c:x val="0.23441009333174731"/>
          <c:y val="6.19694205435434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7133051273706322"/>
          <c:y val="0.18513833074463978"/>
          <c:w val="0.49878022211523204"/>
          <c:h val="0.71701521576555471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l. ucz.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Arkusz1!$A$2:$A$8</c:f>
              <c:strCache>
                <c:ptCount val="7"/>
                <c:pt idx="0">
                  <c:v>technik architektury krajobrazu/technik mechatronik</c:v>
                </c:pt>
                <c:pt idx="1">
                  <c:v>technik żywienia i usług gastronomicznych</c:v>
                </c:pt>
                <c:pt idx="2">
                  <c:v>technik usług fryzjerskich</c:v>
                </c:pt>
                <c:pt idx="3">
                  <c:v>technik informatyk</c:v>
                </c:pt>
                <c:pt idx="4">
                  <c:v>technik fotografii i multimediów</c:v>
                </c:pt>
                <c:pt idx="5">
                  <c:v>technik ekonomista</c:v>
                </c:pt>
                <c:pt idx="6">
                  <c:v>technik logistyk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10</c:v>
                </c:pt>
                <c:pt idx="1">
                  <c:v>21</c:v>
                </c:pt>
                <c:pt idx="2">
                  <c:v>24</c:v>
                </c:pt>
                <c:pt idx="3">
                  <c:v>25</c:v>
                </c:pt>
                <c:pt idx="4">
                  <c:v>29</c:v>
                </c:pt>
                <c:pt idx="5">
                  <c:v>32</c:v>
                </c:pt>
                <c:pt idx="6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41-491A-AA46-DC368EE3F07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l. ucz. 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Arkusz1!$A$2:$A$8</c:f>
              <c:strCache>
                <c:ptCount val="7"/>
                <c:pt idx="0">
                  <c:v>technik architektury krajobrazu/technik mechatronik</c:v>
                </c:pt>
                <c:pt idx="1">
                  <c:v>technik żywienia i usług gastronomicznych</c:v>
                </c:pt>
                <c:pt idx="2">
                  <c:v>technik usług fryzjerskich</c:v>
                </c:pt>
                <c:pt idx="3">
                  <c:v>technik informatyk</c:v>
                </c:pt>
                <c:pt idx="4">
                  <c:v>technik fotografii i multimediów</c:v>
                </c:pt>
                <c:pt idx="5">
                  <c:v>technik ekonomista</c:v>
                </c:pt>
                <c:pt idx="6">
                  <c:v>technik logistyk</c:v>
                </c:pt>
              </c:strCache>
            </c:strRef>
          </c:cat>
          <c:val>
            <c:numRef>
              <c:f>Arkusz1!$C$2:$C$8</c:f>
              <c:numCache>
                <c:formatCode>General</c:formatCode>
                <c:ptCount val="7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41-491A-AA46-DC368EE3F071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wolne miejsca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Arkusz1!$A$2:$A$8</c:f>
              <c:strCache>
                <c:ptCount val="7"/>
                <c:pt idx="0">
                  <c:v>technik architektury krajobrazu/technik mechatronik</c:v>
                </c:pt>
                <c:pt idx="1">
                  <c:v>technik żywienia i usług gastronomicznych</c:v>
                </c:pt>
                <c:pt idx="2">
                  <c:v>technik usług fryzjerskich</c:v>
                </c:pt>
                <c:pt idx="3">
                  <c:v>technik informatyk</c:v>
                </c:pt>
                <c:pt idx="4">
                  <c:v>technik fotografii i multimediów</c:v>
                </c:pt>
                <c:pt idx="5">
                  <c:v>technik ekonomista</c:v>
                </c:pt>
                <c:pt idx="6">
                  <c:v>technik logistyk</c:v>
                </c:pt>
              </c:strCache>
            </c:strRef>
          </c:cat>
          <c:val>
            <c:numRef>
              <c:f>Arkusz1!$D$2:$D$8</c:f>
              <c:numCache>
                <c:formatCode>General</c:formatCode>
                <c:ptCount val="7"/>
                <c:pt idx="0">
                  <c:v>7</c:v>
                </c:pt>
                <c:pt idx="1">
                  <c:v>11</c:v>
                </c:pt>
                <c:pt idx="2">
                  <c:v>8</c:v>
                </c:pt>
                <c:pt idx="3">
                  <c:v>7</c:v>
                </c:pt>
                <c:pt idx="4">
                  <c:v>3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41-491A-AA46-DC368EE3F0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584995272"/>
        <c:axId val="585002816"/>
        <c:axId val="0"/>
      </c:bar3DChart>
      <c:catAx>
        <c:axId val="584995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85002816"/>
        <c:crosses val="autoZero"/>
        <c:auto val="1"/>
        <c:lblAlgn val="ctr"/>
        <c:lblOffset val="100"/>
        <c:noMultiLvlLbl val="0"/>
      </c:catAx>
      <c:valAx>
        <c:axId val="5850028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84995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2378527296367437"/>
          <c:y val="0.93444558147348367"/>
          <c:w val="0.44030148820971032"/>
          <c:h val="6.55542988749455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200" dirty="0"/>
              <a:t>PRZYDZIAŁY OD ODDZIAŁÓW</a:t>
            </a:r>
          </a:p>
          <a:p>
            <a:pPr>
              <a:defRPr/>
            </a:pPr>
            <a:endParaRPr lang="pl-PL" dirty="0"/>
          </a:p>
        </c:rich>
      </c:tx>
      <c:layout>
        <c:manualLayout>
          <c:xMode val="edge"/>
          <c:yMode val="edge"/>
          <c:x val="0.2832406927409733"/>
          <c:y val="5.54463236442231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9904885493379092"/>
          <c:y val="0.15351492196937949"/>
          <c:w val="0.46630140201684533"/>
          <c:h val="0.73020309104941761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l. ucz.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Arkusz1!$A$2:$A$7</c:f>
              <c:strCache>
                <c:ptCount val="6"/>
                <c:pt idx="0">
                  <c:v>TECHNIK USŁUG FRYZJERSKICH/TECHNIK ŻYWIENIA I USŁUG GASTRONOMICZNYCH</c:v>
                </c:pt>
                <c:pt idx="1">
                  <c:v>TECHNIK GRAFIKI I POLIGRAFII CYFROWEJ/TECHNIK HANDLOWIEC</c:v>
                </c:pt>
                <c:pt idx="2">
                  <c:v>TECHNIK FOTOGRAFII I MULTIMEDIÓW</c:v>
                </c:pt>
                <c:pt idx="3">
                  <c:v>TECHNIK INFORMATYK</c:v>
                </c:pt>
                <c:pt idx="4">
                  <c:v>TECHNIK LOGISTYK</c:v>
                </c:pt>
                <c:pt idx="5">
                  <c:v>TECHNIK MECHATRONIK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13</c:v>
                </c:pt>
                <c:pt idx="1">
                  <c:v>14</c:v>
                </c:pt>
                <c:pt idx="2">
                  <c:v>29</c:v>
                </c:pt>
                <c:pt idx="3">
                  <c:v>32</c:v>
                </c:pt>
                <c:pt idx="4">
                  <c:v>32</c:v>
                </c:pt>
                <c:pt idx="5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93-4FE3-9181-0C607158F582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l. ucz. 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Arkusz1!$A$2:$A$7</c:f>
              <c:strCache>
                <c:ptCount val="6"/>
                <c:pt idx="0">
                  <c:v>TECHNIK USŁUG FRYZJERSKICH/TECHNIK ŻYWIENIA I USŁUG GASTRONOMICZNYCH</c:v>
                </c:pt>
                <c:pt idx="1">
                  <c:v>TECHNIK GRAFIKI I POLIGRAFII CYFROWEJ/TECHNIK HANDLOWIEC</c:v>
                </c:pt>
                <c:pt idx="2">
                  <c:v>TECHNIK FOTOGRAFII I MULTIMEDIÓW</c:v>
                </c:pt>
                <c:pt idx="3">
                  <c:v>TECHNIK INFORMATYK</c:v>
                </c:pt>
                <c:pt idx="4">
                  <c:v>TECHNIK LOGISTYK</c:v>
                </c:pt>
                <c:pt idx="5">
                  <c:v>TECHNIK MECHATRONIK</c:v>
                </c:pt>
              </c:strCache>
            </c:strRef>
          </c:cat>
          <c:val>
            <c:numRef>
              <c:f>Arkusz1!$C$2:$C$7</c:f>
              <c:numCache>
                <c:formatCode>General</c:formatCode>
                <c:ptCount val="6"/>
                <c:pt idx="0">
                  <c:v>17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93-4FE3-9181-0C607158F582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wolne miejsca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Arkusz1!$A$2:$A$7</c:f>
              <c:strCache>
                <c:ptCount val="6"/>
                <c:pt idx="0">
                  <c:v>TECHNIK USŁUG FRYZJERSKICH/TECHNIK ŻYWIENIA I USŁUG GASTRONOMICZNYCH</c:v>
                </c:pt>
                <c:pt idx="1">
                  <c:v>TECHNIK GRAFIKI I POLIGRAFII CYFROWEJ/TECHNIK HANDLOWIEC</c:v>
                </c:pt>
                <c:pt idx="2">
                  <c:v>TECHNIK FOTOGRAFII I MULTIMEDIÓW</c:v>
                </c:pt>
                <c:pt idx="3">
                  <c:v>TECHNIK INFORMATYK</c:v>
                </c:pt>
                <c:pt idx="4">
                  <c:v>TECHNIK LOGISTYK</c:v>
                </c:pt>
                <c:pt idx="5">
                  <c:v>TECHNIK MECHATRONIK</c:v>
                </c:pt>
              </c:strCache>
            </c:strRef>
          </c:cat>
          <c:val>
            <c:numRef>
              <c:f>Arkusz1!$D$2:$D$7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93-4FE3-9181-0C607158F58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585012656"/>
        <c:axId val="585006096"/>
        <c:axId val="0"/>
      </c:bar3DChart>
      <c:catAx>
        <c:axId val="585012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85006096"/>
        <c:crosses val="autoZero"/>
        <c:auto val="1"/>
        <c:lblAlgn val="ctr"/>
        <c:lblOffset val="100"/>
        <c:noMultiLvlLbl val="0"/>
      </c:catAx>
      <c:valAx>
        <c:axId val="5850060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85012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9095196554409203"/>
          <c:y val="0.9256792802949203"/>
          <c:w val="0.48315601740286229"/>
          <c:h val="6.67441220219751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200" dirty="0"/>
              <a:t>PRZYDZIAŁY DO ODDZIAŁÓW</a:t>
            </a:r>
          </a:p>
        </c:rich>
      </c:tx>
      <c:layout>
        <c:manualLayout>
          <c:xMode val="edge"/>
          <c:yMode val="edge"/>
          <c:x val="0.2632244301751519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929788134829841"/>
          <c:y val="0.18278340936733489"/>
          <c:w val="0.66542139648234377"/>
          <c:h val="0.714159490070220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l. ucz.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3"/>
                <c:pt idx="0">
                  <c:v>wielozawodowa</c:v>
                </c:pt>
                <c:pt idx="1">
                  <c:v>wielozawodowa</c:v>
                </c:pt>
                <c:pt idx="2">
                  <c:v>wielozawodowa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0-6093-4EFA-A4DE-B491250F333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l. ucz. 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3"/>
                <c:pt idx="0">
                  <c:v>wielozawodowa</c:v>
                </c:pt>
                <c:pt idx="1">
                  <c:v>wielozawodowa</c:v>
                </c:pt>
                <c:pt idx="2">
                  <c:v>wielozawodowa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3"/>
                <c:pt idx="0">
                  <c:v>24</c:v>
                </c:pt>
                <c:pt idx="1">
                  <c:v>23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93-4EFA-A4DE-B491250F3331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wolne miejsca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3"/>
                <c:pt idx="0">
                  <c:v>wielozawodowa</c:v>
                </c:pt>
                <c:pt idx="1">
                  <c:v>wielozawodowa</c:v>
                </c:pt>
                <c:pt idx="2">
                  <c:v>wielozawodowa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3"/>
                <c:pt idx="0">
                  <c:v>8</c:v>
                </c:pt>
                <c:pt idx="1">
                  <c:v>9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93-4EFA-A4DE-B491250F333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474859344"/>
        <c:axId val="474860328"/>
        <c:axId val="0"/>
      </c:bar3DChart>
      <c:catAx>
        <c:axId val="474859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74860328"/>
        <c:crosses val="autoZero"/>
        <c:auto val="1"/>
        <c:lblAlgn val="ctr"/>
        <c:lblOffset val="100"/>
        <c:noMultiLvlLbl val="0"/>
      </c:catAx>
      <c:valAx>
        <c:axId val="4748603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74859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0.23189417550939517"/>
          <c:y val="0.91819912866501108"/>
          <c:w val="0.39228856475104701"/>
          <c:h val="8.111361592784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C3A27-6D09-4E50-8189-7EF3D602EFB1}" type="datetimeFigureOut">
              <a:rPr lang="pl-PL" smtClean="0"/>
              <a:t>16.07.2019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41077-6D1B-4CD2-B69B-7DF00AC58E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485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3F1F2A-469F-43D9-9292-214F8AB2E6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5F0D3A2-CE23-49A5-A291-F201E2B8D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83C95B5-2E7A-42A3-9F32-FD828A842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171B7-E110-40C3-BC4C-CD2BB9CE5B28}" type="datetime1">
              <a:rPr lang="pl-PL" smtClean="0"/>
              <a:t>16.07.2019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AC13AD-87E0-4151-A09E-2B7094CB8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Oświaty, Kultury i Sportu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3CC4E31-B47C-4B98-8428-5E70780A1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64B2-8C63-43AB-A3A8-C1866177E8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739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693C84-F35B-47DC-A852-45B666A7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F7D60FE-4ED3-45B9-8B3A-87D04AA3B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3573457-BA36-432E-BF20-BDC1CA377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22CF-E685-4700-B8DF-26026FFE1A05}" type="datetime1">
              <a:rPr lang="pl-PL" smtClean="0"/>
              <a:t>16.07.2019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E65CAAD-F25C-4500-8791-757C555D3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Oświaty, Kultury i Sportu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D092FE2-6022-470F-8813-533260C1C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64B2-8C63-43AB-A3A8-C1866177E8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9072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11B6380-348B-46B5-9A18-4D39C9FBA3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D6FDAD2-AC25-47F0-8D85-071D37B39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0D4EA9F-F442-4FE4-BAA8-937D702EE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3351-7B18-4227-92F2-0CDCAD82CFA9}" type="datetime1">
              <a:rPr lang="pl-PL" smtClean="0"/>
              <a:t>16.07.2019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78BCADB-56E5-41E2-91BB-7B1CA77C2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Oświaty, Kultury i Sportu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563ACDD-0B0D-4E1B-A306-1DC299517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64B2-8C63-43AB-A3A8-C1866177E8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105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2E3FDB-BE99-4D89-890E-322582F08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371E33-0E06-4865-842D-880F98BA7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EAA6CAC-A402-41BF-A984-DDC7AC3C3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0EE5-EE6F-40F7-B577-1374BAF193F0}" type="datetime1">
              <a:rPr lang="pl-PL" smtClean="0"/>
              <a:t>16.07.2019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42A7603-A402-449F-9578-77188A1EC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Oświaty, Kultury i Sportu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2C866C9-AEE9-4E3D-95EA-E761418C5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64B2-8C63-43AB-A3A8-C1866177E8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322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EA94D6-BD53-4D39-B797-8658016C2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7011F7E-9B9C-4397-A3AE-68408B134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C6A5642-50C0-4140-99D6-0E0C7F9D0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76F7B-1821-467A-A4E9-FC8CC9AD8DBB}" type="datetime1">
              <a:rPr lang="pl-PL" smtClean="0"/>
              <a:t>16.07.2019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8BEF522-B98C-4E09-ADF6-2BF3F59AF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Oświaty, Kultury i Sportu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42DA1AC-479D-446B-87DE-11490C204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64B2-8C63-43AB-A3A8-C1866177E8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6847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6F5662-1AF0-48AE-A4AA-6CC9B6B1E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D04E58-DAEC-4F19-86EB-541C0EEBCE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CB21F3D-2809-4D4E-B235-5ED95979E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722BD5D-1481-4736-B38F-F0059F00A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62FD-6C49-496E-B4A2-007DC3F5B970}" type="datetime1">
              <a:rPr lang="pl-PL" smtClean="0"/>
              <a:t>16.07.2019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B195C27-BBAD-4ACA-B9D1-A81928DDB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Oświaty, Kultury i Sportu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02BE321-32A0-4FD9-894C-B1E1CA323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64B2-8C63-43AB-A3A8-C1866177E8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1911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6946D1-F6F9-4969-A9A7-2EB182494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B1C084C-392C-41B5-81D7-77DE15440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497F1D5-89E2-449F-965D-19C9135C76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70B3B4C-81F6-4287-8C21-4FCC4FE928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CDD1FBE-9658-4EDD-9AAA-84DD474D35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1812F63-6AF7-4E97-9B3D-E43BC5A74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403E-7C3C-466D-9438-6B4B89091B58}" type="datetime1">
              <a:rPr lang="pl-PL" smtClean="0"/>
              <a:t>16.07.2019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3DF3973-AB2A-47FC-8085-403159235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Oświaty, Kultury i Sportu</a:t>
            </a: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6211E94-2D32-4C83-A38A-AE745CA2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64B2-8C63-43AB-A3A8-C1866177E8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894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2EBB9D-D972-4F65-8272-7DD9E3CF2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0B7348E-1A0C-478B-B46C-D10352D95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629E8-115F-42BA-98B2-CC595B3D4DBE}" type="datetime1">
              <a:rPr lang="pl-PL" smtClean="0"/>
              <a:t>16.07.2019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156F070-7A60-4E12-B14C-D1AA6675E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Oświaty, Kultury i Sportu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7752983-1A3D-4CFB-9C2E-1FF9F3FD3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64B2-8C63-43AB-A3A8-C1866177E8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860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1DB11A1-330F-4BB0-8E43-2F9B9051F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E9F1-A35F-42C1-A855-D767A6135704}" type="datetime1">
              <a:rPr lang="pl-PL" smtClean="0"/>
              <a:t>16.07.2019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B550F34-5315-4100-A2AF-30608C8C8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Oświaty, Kultury i Sportu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9DB0149-8919-4EC2-A121-B5DD5C965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64B2-8C63-43AB-A3A8-C1866177E8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033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710622-6621-4E5B-9F06-C54AC4D5B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17F26F-C2ED-4248-9479-FE147361F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3EBF8B3-1866-41EA-AAC3-B862FCFD3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F75A242-CDF8-4963-931E-5666D0189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854B5-F634-483D-9C7E-F022E5E50107}" type="datetime1">
              <a:rPr lang="pl-PL" smtClean="0"/>
              <a:t>16.07.2019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FE3A809-7789-4962-A554-6F8937B10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Oświaty, Kultury i Sportu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1F8F68D-0E6C-4C15-8AD3-00357D16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64B2-8C63-43AB-A3A8-C1866177E8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8215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4C195D-9C16-4D4D-A57D-77A5EC1C9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802CEE2-72B2-4179-A152-2B64D49B03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00844D0-54FC-4B2D-8C20-CBBE7CE53C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E19977C-87C0-4117-8F43-95EDD3118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96D5E-9E51-420B-9E17-DE55DFA15CAC}" type="datetime1">
              <a:rPr lang="pl-PL" smtClean="0"/>
              <a:t>16.07.2019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7B47981-51C0-48DD-BAF1-AE45B8574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Oświaty, Kultury i Sportu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BA43A7F-AA5E-42D3-ABEF-F56B8A8A7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64B2-8C63-43AB-A3A8-C1866177E8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6202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FD7427D-2F9A-4400-9442-076DA9868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77A74D-38CA-4ED3-87BC-D8AB471E4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CD35AA4-1948-4181-8E75-22911D21E2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D8EB-1905-4761-8761-6329E3FB796B}" type="datetime1">
              <a:rPr lang="pl-PL" smtClean="0"/>
              <a:t>16.07.2019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304B980-0122-431F-9D6B-2CE2814E6B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Wydział Oświaty, Kultury i Sportu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714645A-9022-497B-85B9-ABA93A1197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664B2-8C63-43AB-A3A8-C1866177E8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635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1B2BA4-D9BE-4CD0-8C49-A55A886A3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086" y="839262"/>
            <a:ext cx="10449827" cy="4958637"/>
          </a:xfrm>
          <a:gradFill>
            <a:gsLst>
              <a:gs pos="0">
                <a:schemeClr val="accent5">
                  <a:lumMod val="7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pl-PL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Wyniki rekrutacji do klas pierwszych szkół prowadzonych przez </a:t>
            </a:r>
            <a:br>
              <a:rPr lang="pl-PL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l-PL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Powiat Wągrowiecki </a:t>
            </a:r>
            <a:br>
              <a:rPr lang="pl-PL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l-PL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 rok szkolny 2019/2020</a:t>
            </a:r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E679367-FB10-4945-BB0D-7383682B4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Oświaty, Kultury i Sportu</a:t>
            </a:r>
          </a:p>
        </p:txBody>
      </p:sp>
    </p:spTree>
    <p:extLst>
      <p:ext uri="{BB962C8B-B14F-4D97-AF65-F5344CB8AC3E}">
        <p14:creationId xmlns:p14="http://schemas.microsoft.com/office/powerpoint/2010/main" val="866760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FC6F46A9-E852-4EE5-886A-033733C47E00}"/>
              </a:ext>
            </a:extLst>
          </p:cNvPr>
          <p:cNvSpPr txBox="1"/>
          <p:nvPr/>
        </p:nvSpPr>
        <p:spPr>
          <a:xfrm>
            <a:off x="112295" y="433136"/>
            <a:ext cx="1151823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Harmonogram rekrutacji na rok szkolny 2019/2020</a:t>
            </a:r>
          </a:p>
          <a:p>
            <a:pPr algn="ctr"/>
            <a:endParaRPr lang="pl-P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C8F58975-E4AE-4E5D-BD73-EC512125E3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106990"/>
              </p:ext>
            </p:extLst>
          </p:nvPr>
        </p:nvGraphicFramePr>
        <p:xfrm>
          <a:off x="1267325" y="1360557"/>
          <a:ext cx="8912623" cy="40269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3945">
                  <a:extLst>
                    <a:ext uri="{9D8B030D-6E8A-4147-A177-3AD203B41FA5}">
                      <a16:colId xmlns:a16="http://schemas.microsoft.com/office/drawing/2014/main" val="3351721951"/>
                    </a:ext>
                  </a:extLst>
                </a:gridCol>
                <a:gridCol w="4672321">
                  <a:extLst>
                    <a:ext uri="{9D8B030D-6E8A-4147-A177-3AD203B41FA5}">
                      <a16:colId xmlns:a16="http://schemas.microsoft.com/office/drawing/2014/main" val="2947940132"/>
                    </a:ext>
                  </a:extLst>
                </a:gridCol>
                <a:gridCol w="1866835">
                  <a:extLst>
                    <a:ext uri="{9D8B030D-6E8A-4147-A177-3AD203B41FA5}">
                      <a16:colId xmlns:a16="http://schemas.microsoft.com/office/drawing/2014/main" val="1162259247"/>
                    </a:ext>
                  </a:extLst>
                </a:gridCol>
                <a:gridCol w="1879522">
                  <a:extLst>
                    <a:ext uri="{9D8B030D-6E8A-4147-A177-3AD203B41FA5}">
                      <a16:colId xmlns:a16="http://schemas.microsoft.com/office/drawing/2014/main" val="2418936413"/>
                    </a:ext>
                  </a:extLst>
                </a:gridCol>
              </a:tblGrid>
              <a:tr h="4284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LP.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Czynność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Termin w postępowaniu rekrutacyjnym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Termin w postępowaniu uzupełniającym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8072663"/>
                  </a:ext>
                </a:extLst>
              </a:tr>
              <a:tr h="647534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Złożenie wniosku o przyjęcie do szkoły wraz z dokumentami potwierdzającymi spełnienie przez kandydata warunków lub kryteriów branych pod uwagę w postępowaniu rekrutacyjnym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13.05.2019-31.05.2018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26.07.2019-30.07.2019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do godz. 15.00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2938259"/>
                  </a:ext>
                </a:extLst>
              </a:tr>
              <a:tr h="42846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Możliwość dokonania zmiany wyboru szkoły i/lub zmiany kolejności wybranych szkół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14.06.2019-19.06.2019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nie dotyczy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1978797"/>
                  </a:ext>
                </a:extLst>
              </a:tr>
              <a:tr h="6475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3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Uzupełnienie wniosku o przyjęcie do szkoły ponadpodstawowej </a:t>
                      </a:r>
                      <a:br>
                        <a:rPr lang="pl-PL" sz="1100" dirty="0">
                          <a:effectLst/>
                        </a:rPr>
                      </a:br>
                      <a:r>
                        <a:rPr lang="pl-PL" sz="1100" dirty="0">
                          <a:effectLst/>
                        </a:rPr>
                        <a:t>o świadectwo ukończenia szkoły oraz zaświadczenie o wynikach egzaminu zewnętrznego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21.06.2019-25.06.2019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nie dotyczy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4458299"/>
                  </a:ext>
                </a:extLst>
              </a:tr>
              <a:tr h="57017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4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Podanie do publicznej wiadomości przez komisję rekrutacyjną listy kandydatów zakwalifikowanych i niezakwalifikowanych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16.07.2019 godz. 10.00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21.08.2019 godz. 10.00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0138026"/>
                  </a:ext>
                </a:extLst>
              </a:tr>
              <a:tr h="130476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Potwierdzenie woli przyjęcia w postaci przedłożenia oryginału świadectwa ukończenia szkoły i oryginału o wynikach egzaminu zewnętrznego o ile nie zostały złożone wcześniej, a w przypadku szkoły prowadzącej kształcenie zawodowe – także zaświadczenia lekarskiego zawierającego orzeczenie o braku przeciwskazań zdrowotnych do podjęcia praktycznej nauki zawodu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16.07.2019-24.07.2019 do godz. 13.00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21.08.2019-29.08.2019 do godz. 13.00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8386585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C229830F-6196-4B59-8705-3347A243C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3555" y="114425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7" name="Symbol zastępczy stopki 6">
            <a:extLst>
              <a:ext uri="{FF2B5EF4-FFF2-40B4-BE49-F238E27FC236}">
                <a16:creationId xmlns:a16="http://schemas.microsoft.com/office/drawing/2014/main" id="{814FC820-3508-4E2A-8599-D436F6F06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Oświaty, Kultury i Sportu</a:t>
            </a:r>
          </a:p>
        </p:txBody>
      </p:sp>
    </p:spTree>
    <p:extLst>
      <p:ext uri="{BB962C8B-B14F-4D97-AF65-F5344CB8AC3E}">
        <p14:creationId xmlns:p14="http://schemas.microsoft.com/office/powerpoint/2010/main" val="3311824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1529EA65-5909-4409-B579-E778BE8332B3}"/>
              </a:ext>
            </a:extLst>
          </p:cNvPr>
          <p:cNvSpPr txBox="1"/>
          <p:nvPr/>
        </p:nvSpPr>
        <p:spPr>
          <a:xfrm>
            <a:off x="2735178" y="425115"/>
            <a:ext cx="67777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Wyniki rekrutacji do klas pierwszych na rok szkolny 2019/2020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A0BA78BC-7799-4EA2-AD85-96A3E5925B46}"/>
              </a:ext>
            </a:extLst>
          </p:cNvPr>
          <p:cNvSpPr txBox="1"/>
          <p:nvPr/>
        </p:nvSpPr>
        <p:spPr>
          <a:xfrm>
            <a:off x="959519" y="1133001"/>
            <a:ext cx="4073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Absolwenci gimnazjów</a:t>
            </a:r>
          </a:p>
          <a:p>
            <a:r>
              <a:rPr lang="pl-PL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Liczba absolwentów – 742</a:t>
            </a:r>
          </a:p>
          <a:p>
            <a:r>
              <a:rPr lang="pl-PL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Liczba przyjętych – 599 tj. 80,73 %</a:t>
            </a:r>
          </a:p>
          <a:p>
            <a:endParaRPr lang="pl-PL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DAC9EB0-1650-4787-9188-407474F0662D}"/>
              </a:ext>
            </a:extLst>
          </p:cNvPr>
          <p:cNvSpPr txBox="1"/>
          <p:nvPr/>
        </p:nvSpPr>
        <p:spPr>
          <a:xfrm>
            <a:off x="7072645" y="1133001"/>
            <a:ext cx="34650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Absolwenci szkół podstawowych</a:t>
            </a:r>
          </a:p>
          <a:p>
            <a:r>
              <a:rPr lang="pl-PL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Liczba absolwentów – 711</a:t>
            </a:r>
          </a:p>
          <a:p>
            <a:r>
              <a:rPr lang="pl-PL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Liczba przyjętych – 605 tj. 85,09 %</a:t>
            </a:r>
          </a:p>
          <a:p>
            <a:endParaRPr lang="pl-PL" sz="1200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D0646674-B45C-499A-AD24-D63116574E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032423"/>
              </p:ext>
            </p:extLst>
          </p:nvPr>
        </p:nvGraphicFramePr>
        <p:xfrm>
          <a:off x="959519" y="2056331"/>
          <a:ext cx="3495035" cy="37518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5049">
                  <a:extLst>
                    <a:ext uri="{9D8B030D-6E8A-4147-A177-3AD203B41FA5}">
                      <a16:colId xmlns:a16="http://schemas.microsoft.com/office/drawing/2014/main" val="124741206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92789999"/>
                    </a:ext>
                  </a:extLst>
                </a:gridCol>
                <a:gridCol w="1031186">
                  <a:extLst>
                    <a:ext uri="{9D8B030D-6E8A-4147-A177-3AD203B41FA5}">
                      <a16:colId xmlns:a16="http://schemas.microsoft.com/office/drawing/2014/main" val="283406806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40198800"/>
                    </a:ext>
                  </a:extLst>
                </a:gridCol>
              </a:tblGrid>
              <a:tr h="63474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Szkoła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Typ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Liczba  uczniów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Liczba oddziałów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831917"/>
                  </a:ext>
                </a:extLst>
              </a:tr>
              <a:tr h="2946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I LO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LO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133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929139"/>
                  </a:ext>
                </a:extLst>
              </a:tr>
              <a:tr h="282246"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ZS 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T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216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045640"/>
                  </a:ext>
                </a:extLst>
              </a:tr>
              <a:tr h="28224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BS 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70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3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506136"/>
                  </a:ext>
                </a:extLst>
              </a:tr>
              <a:tr h="28224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Razem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286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11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781557"/>
                  </a:ext>
                </a:extLst>
              </a:tr>
              <a:tr h="282246"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ZS 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LO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101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4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177029"/>
                  </a:ext>
                </a:extLst>
              </a:tr>
              <a:tr h="28224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T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79328"/>
                  </a:ext>
                </a:extLst>
              </a:tr>
              <a:tr h="28224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Razem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136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5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636908"/>
                  </a:ext>
                </a:extLst>
              </a:tr>
              <a:tr h="282246"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ZS G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T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401794"/>
                  </a:ext>
                </a:extLst>
              </a:tr>
              <a:tr h="28224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BS 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----------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--------------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466402"/>
                  </a:ext>
                </a:extLst>
              </a:tr>
              <a:tr h="28224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Razem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447779"/>
                  </a:ext>
                </a:extLst>
              </a:tr>
              <a:tr h="282246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RAZEM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effectLst/>
                        </a:rPr>
                        <a:t>599</a:t>
                      </a:r>
                      <a:endParaRPr lang="pl-PL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effectLst/>
                        </a:rPr>
                        <a:t>22</a:t>
                      </a:r>
                      <a:endParaRPr lang="pl-PL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045648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03C668A8-8DE2-4D01-A86D-2F994005E7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37866"/>
              </p:ext>
            </p:extLst>
          </p:nvPr>
        </p:nvGraphicFramePr>
        <p:xfrm>
          <a:off x="7072645" y="1975989"/>
          <a:ext cx="3720599" cy="3832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2990">
                  <a:extLst>
                    <a:ext uri="{9D8B030D-6E8A-4147-A177-3AD203B41FA5}">
                      <a16:colId xmlns:a16="http://schemas.microsoft.com/office/drawing/2014/main" val="3420853801"/>
                    </a:ext>
                  </a:extLst>
                </a:gridCol>
                <a:gridCol w="922990">
                  <a:extLst>
                    <a:ext uri="{9D8B030D-6E8A-4147-A177-3AD203B41FA5}">
                      <a16:colId xmlns:a16="http://schemas.microsoft.com/office/drawing/2014/main" val="1457297048"/>
                    </a:ext>
                  </a:extLst>
                </a:gridCol>
                <a:gridCol w="1002865">
                  <a:extLst>
                    <a:ext uri="{9D8B030D-6E8A-4147-A177-3AD203B41FA5}">
                      <a16:colId xmlns:a16="http://schemas.microsoft.com/office/drawing/2014/main" val="1308154005"/>
                    </a:ext>
                  </a:extLst>
                </a:gridCol>
                <a:gridCol w="871754">
                  <a:extLst>
                    <a:ext uri="{9D8B030D-6E8A-4147-A177-3AD203B41FA5}">
                      <a16:colId xmlns:a16="http://schemas.microsoft.com/office/drawing/2014/main" val="2987203098"/>
                    </a:ext>
                  </a:extLst>
                </a:gridCol>
              </a:tblGrid>
              <a:tr h="6483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Szkoła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Typ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Liczba  uczniów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Liczba oddziałów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901855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I LO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LO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106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633593"/>
                  </a:ext>
                </a:extLst>
              </a:tr>
              <a:tr h="288290"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ZS 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T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184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782536"/>
                  </a:ext>
                </a:extLst>
              </a:tr>
              <a:tr h="28829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BS 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4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087444"/>
                  </a:ext>
                </a:extLst>
              </a:tr>
              <a:tr h="28829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Razem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285630"/>
                  </a:ext>
                </a:extLst>
              </a:tr>
              <a:tr h="288290"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ZS 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LO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93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3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395787"/>
                  </a:ext>
                </a:extLst>
              </a:tr>
              <a:tr h="28829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T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66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796995"/>
                  </a:ext>
                </a:extLst>
              </a:tr>
              <a:tr h="28829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Razem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159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5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714601"/>
                  </a:ext>
                </a:extLst>
              </a:tr>
              <a:tr h="288290"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ZS G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T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938493"/>
                  </a:ext>
                </a:extLst>
              </a:tr>
              <a:tr h="28829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BS 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-----------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--------------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757561"/>
                  </a:ext>
                </a:extLst>
              </a:tr>
              <a:tr h="28829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Razem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169537"/>
                  </a:ext>
                </a:extLst>
              </a:tr>
              <a:tr h="288290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RAZEM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effectLst/>
                        </a:rPr>
                        <a:t>580</a:t>
                      </a:r>
                      <a:endParaRPr lang="pl-PL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8213"/>
                  </a:ext>
                </a:extLst>
              </a:tr>
            </a:tbl>
          </a:graphicData>
        </a:graphic>
      </p:graphicFrame>
      <p:sp>
        <p:nvSpPr>
          <p:cNvPr id="7" name="Symbol zastępczy stopki 6">
            <a:extLst>
              <a:ext uri="{FF2B5EF4-FFF2-40B4-BE49-F238E27FC236}">
                <a16:creationId xmlns:a16="http://schemas.microsoft.com/office/drawing/2014/main" id="{4B87EDAC-672B-4A97-A431-44DE1FACF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Oświaty, Kultury i Sportu</a:t>
            </a:r>
          </a:p>
        </p:txBody>
      </p:sp>
    </p:spTree>
    <p:extLst>
      <p:ext uri="{BB962C8B-B14F-4D97-AF65-F5344CB8AC3E}">
        <p14:creationId xmlns:p14="http://schemas.microsoft.com/office/powerpoint/2010/main" val="3064778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E8116200-5B72-4B96-B7CE-D690BC57C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Oświaty, Kultury i Sportu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F7B53B99-503C-4242-B3CC-81859E619745}"/>
              </a:ext>
            </a:extLst>
          </p:cNvPr>
          <p:cNvSpPr txBox="1"/>
          <p:nvPr/>
        </p:nvSpPr>
        <p:spPr>
          <a:xfrm>
            <a:off x="2177716" y="332845"/>
            <a:ext cx="7836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Liceum Ogólnokształcące im. Powstańców Wielkopolskich w Wągrowcu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2229960-2EF1-4516-B5A3-71AFFF5D785A}"/>
              </a:ext>
            </a:extLst>
          </p:cNvPr>
          <p:cNvSpPr txBox="1"/>
          <p:nvPr/>
        </p:nvSpPr>
        <p:spPr>
          <a:xfrm>
            <a:off x="1085514" y="1300684"/>
            <a:ext cx="30078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gimnazjum</a:t>
            </a:r>
          </a:p>
          <a:p>
            <a:r>
              <a:rPr lang="pl-PL" sz="1400" dirty="0"/>
              <a:t>Liczba uczniów: 133</a:t>
            </a:r>
          </a:p>
          <a:p>
            <a:r>
              <a:rPr lang="pl-PL" sz="1400" dirty="0"/>
              <a:t>Liczba oddziałów: 4</a:t>
            </a:r>
          </a:p>
          <a:p>
            <a:r>
              <a:rPr lang="pl-PL" sz="1400" dirty="0"/>
              <a:t>Liczba wolnych miejsc: 1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2FA0C91-A63E-4AAD-BB05-60049B6C38E3}"/>
              </a:ext>
            </a:extLst>
          </p:cNvPr>
          <p:cNvSpPr txBox="1"/>
          <p:nvPr/>
        </p:nvSpPr>
        <p:spPr>
          <a:xfrm>
            <a:off x="6922168" y="1299411"/>
            <a:ext cx="259882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szkole podstawowej</a:t>
            </a:r>
          </a:p>
          <a:p>
            <a:r>
              <a:rPr lang="pl-PL" sz="1400" dirty="0"/>
              <a:t>Liczba uczniów: 106</a:t>
            </a:r>
          </a:p>
          <a:p>
            <a:r>
              <a:rPr lang="pl-PL" sz="1400" dirty="0"/>
              <a:t>Liczba oddziałów: 4</a:t>
            </a:r>
          </a:p>
          <a:p>
            <a:r>
              <a:rPr lang="pl-PL" sz="1400" dirty="0"/>
              <a:t>Liczba wolnych miejsc: 22</a:t>
            </a:r>
          </a:p>
          <a:p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1" name="Wykres 10">
            <a:extLst>
              <a:ext uri="{FF2B5EF4-FFF2-40B4-BE49-F238E27FC236}">
                <a16:creationId xmlns:a16="http://schemas.microsoft.com/office/drawing/2014/main" id="{83DC6A84-3F51-485A-A107-37918AB875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4657554"/>
              </p:ext>
            </p:extLst>
          </p:nvPr>
        </p:nvGraphicFramePr>
        <p:xfrm>
          <a:off x="481262" y="2316347"/>
          <a:ext cx="5034547" cy="3823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Wykres 14">
            <a:extLst>
              <a:ext uri="{FF2B5EF4-FFF2-40B4-BE49-F238E27FC236}">
                <a16:creationId xmlns:a16="http://schemas.microsoft.com/office/drawing/2014/main" id="{A0B95F68-CCD4-400E-AD2C-20CD8ADC97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4877461"/>
              </p:ext>
            </p:extLst>
          </p:nvPr>
        </p:nvGraphicFramePr>
        <p:xfrm>
          <a:off x="6096000" y="2432323"/>
          <a:ext cx="4419600" cy="3623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06484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1A7E3290-24EC-4FBA-A3C0-4D770B798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Oświaty, Kultury i Sportu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22C272FA-99DB-4A9E-8E8B-D8F826C323F6}"/>
              </a:ext>
            </a:extLst>
          </p:cNvPr>
          <p:cNvSpPr txBox="1"/>
          <p:nvPr/>
        </p:nvSpPr>
        <p:spPr>
          <a:xfrm>
            <a:off x="1652337" y="455006"/>
            <a:ext cx="80932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Zespół Szkół nr 2 im. ppłk. dr. Stanisława Kulińskiego w Wągrowcu – liceum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A70C92E2-04ED-4694-BB39-9D08939A130C}"/>
              </a:ext>
            </a:extLst>
          </p:cNvPr>
          <p:cNvSpPr/>
          <p:nvPr/>
        </p:nvSpPr>
        <p:spPr>
          <a:xfrm>
            <a:off x="1042737" y="1208582"/>
            <a:ext cx="26148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gimnazjum</a:t>
            </a:r>
          </a:p>
          <a:p>
            <a:r>
              <a:rPr lang="pl-PL" dirty="0"/>
              <a:t>Liczba uczniów: 101</a:t>
            </a:r>
          </a:p>
          <a:p>
            <a:r>
              <a:rPr lang="pl-PL" dirty="0"/>
              <a:t>Liczba oddziałów: 4</a:t>
            </a:r>
          </a:p>
          <a:p>
            <a:r>
              <a:rPr lang="pl-PL" dirty="0"/>
              <a:t>Liczba wolnych miejsc: 24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4C804D30-50BC-4114-8AFC-EAF51F69D60C}"/>
              </a:ext>
            </a:extLst>
          </p:cNvPr>
          <p:cNvSpPr/>
          <p:nvPr/>
        </p:nvSpPr>
        <p:spPr>
          <a:xfrm>
            <a:off x="7407442" y="1208583"/>
            <a:ext cx="30279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szkole podstawowej</a:t>
            </a:r>
          </a:p>
          <a:p>
            <a:r>
              <a:rPr lang="pl-PL" dirty="0"/>
              <a:t>Liczba uczniów: 93</a:t>
            </a:r>
          </a:p>
          <a:p>
            <a:r>
              <a:rPr lang="pl-PL" dirty="0"/>
              <a:t>Liczba oddziałów: 3</a:t>
            </a:r>
          </a:p>
          <a:p>
            <a:r>
              <a:rPr lang="pl-PL" dirty="0"/>
              <a:t>Liczba wolnych miejsc: 4</a:t>
            </a:r>
          </a:p>
        </p:txBody>
      </p:sp>
      <p:graphicFrame>
        <p:nvGraphicFramePr>
          <p:cNvPr id="8" name="Wykres 7">
            <a:extLst>
              <a:ext uri="{FF2B5EF4-FFF2-40B4-BE49-F238E27FC236}">
                <a16:creationId xmlns:a16="http://schemas.microsoft.com/office/drawing/2014/main" id="{0C591CA4-E92E-4DAA-99D0-2513A99C23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3232402"/>
              </p:ext>
            </p:extLst>
          </p:nvPr>
        </p:nvGraphicFramePr>
        <p:xfrm>
          <a:off x="649704" y="2569451"/>
          <a:ext cx="4617453" cy="3079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Wykres 10">
            <a:extLst>
              <a:ext uri="{FF2B5EF4-FFF2-40B4-BE49-F238E27FC236}">
                <a16:creationId xmlns:a16="http://schemas.microsoft.com/office/drawing/2014/main" id="{32DF1765-2028-427A-945E-5E295C7E0D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915935"/>
              </p:ext>
            </p:extLst>
          </p:nvPr>
        </p:nvGraphicFramePr>
        <p:xfrm>
          <a:off x="6045198" y="2663931"/>
          <a:ext cx="5108472" cy="3455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55202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CF245387-3FFF-466D-B17D-1D29F5AE1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Oświaty, Kultury i Sportu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67B1377C-ADC1-4DF0-8009-49C4DA2F6F5F}"/>
              </a:ext>
            </a:extLst>
          </p:cNvPr>
          <p:cNvSpPr txBox="1"/>
          <p:nvPr/>
        </p:nvSpPr>
        <p:spPr>
          <a:xfrm>
            <a:off x="904793" y="481263"/>
            <a:ext cx="9721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Zespół Szkół nr 2 im. ppłk. dr. Stanisława Kulińskiego w Wągrowcu - technikum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5F4C9E7-FC24-4037-8995-E2A085DEC539}"/>
              </a:ext>
            </a:extLst>
          </p:cNvPr>
          <p:cNvSpPr txBox="1"/>
          <p:nvPr/>
        </p:nvSpPr>
        <p:spPr>
          <a:xfrm>
            <a:off x="1201750" y="1459831"/>
            <a:ext cx="2566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gimnazjum</a:t>
            </a:r>
          </a:p>
          <a:p>
            <a:r>
              <a:rPr lang="pl-PL" dirty="0"/>
              <a:t>Liczba uczniów: 35</a:t>
            </a:r>
          </a:p>
          <a:p>
            <a:r>
              <a:rPr lang="pl-PL" dirty="0"/>
              <a:t>Liczba oddziałów: 1</a:t>
            </a:r>
          </a:p>
          <a:p>
            <a:r>
              <a:rPr lang="pl-PL" dirty="0"/>
              <a:t>Liczba wolnych miejsc: ---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93F8577E-FFD6-466B-B79A-24EC09AD2AF3}"/>
              </a:ext>
            </a:extLst>
          </p:cNvPr>
          <p:cNvSpPr txBox="1"/>
          <p:nvPr/>
        </p:nvSpPr>
        <p:spPr>
          <a:xfrm>
            <a:off x="7132126" y="1459831"/>
            <a:ext cx="3031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szkole podstawowej</a:t>
            </a:r>
          </a:p>
          <a:p>
            <a:r>
              <a:rPr lang="pl-PL" dirty="0"/>
              <a:t>Liczba uczniów: 66</a:t>
            </a:r>
          </a:p>
          <a:p>
            <a:r>
              <a:rPr lang="pl-PL" dirty="0"/>
              <a:t>Liczba oddziałów: 2</a:t>
            </a:r>
          </a:p>
          <a:p>
            <a:r>
              <a:rPr lang="pl-PL" dirty="0"/>
              <a:t>Liczba wolnych miejsc: 2</a:t>
            </a:r>
          </a:p>
        </p:txBody>
      </p:sp>
      <p:graphicFrame>
        <p:nvGraphicFramePr>
          <p:cNvPr id="11" name="Wykres 10">
            <a:extLst>
              <a:ext uri="{FF2B5EF4-FFF2-40B4-BE49-F238E27FC236}">
                <a16:creationId xmlns:a16="http://schemas.microsoft.com/office/drawing/2014/main" id="{6533034C-026F-47C0-9467-9DC9DBA014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32487"/>
              </p:ext>
            </p:extLst>
          </p:nvPr>
        </p:nvGraphicFramePr>
        <p:xfrm>
          <a:off x="387302" y="2842683"/>
          <a:ext cx="4717261" cy="3216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Wykres 13">
            <a:extLst>
              <a:ext uri="{FF2B5EF4-FFF2-40B4-BE49-F238E27FC236}">
                <a16:creationId xmlns:a16="http://schemas.microsoft.com/office/drawing/2014/main" id="{A4ABC3EB-13DE-4A61-BC7E-5E7962EAFB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0458029"/>
              </p:ext>
            </p:extLst>
          </p:nvPr>
        </p:nvGraphicFramePr>
        <p:xfrm>
          <a:off x="6457900" y="2842683"/>
          <a:ext cx="4717261" cy="3216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3569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D6238C91-7F3B-4A93-A0DC-0AA15861C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Oświaty, Kultury i Sportu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5DD3BE9E-6DDC-4493-8639-83B0C25E4601}"/>
              </a:ext>
            </a:extLst>
          </p:cNvPr>
          <p:cNvSpPr txBox="1"/>
          <p:nvPr/>
        </p:nvSpPr>
        <p:spPr>
          <a:xfrm>
            <a:off x="3305908" y="396586"/>
            <a:ext cx="5948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Zespół Szkół nr 1 w Wągrowcu - technikum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2D0D08F-F575-4E6D-ADF7-A41F96D4F1D5}"/>
              </a:ext>
            </a:extLst>
          </p:cNvPr>
          <p:cNvSpPr txBox="1"/>
          <p:nvPr/>
        </p:nvSpPr>
        <p:spPr>
          <a:xfrm>
            <a:off x="1014046" y="1085222"/>
            <a:ext cx="29441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gimnazjum</a:t>
            </a:r>
          </a:p>
          <a:p>
            <a:r>
              <a:rPr lang="pl-PL" dirty="0"/>
              <a:t>Liczba uczniów: 216</a:t>
            </a:r>
          </a:p>
          <a:p>
            <a:r>
              <a:rPr lang="pl-PL" dirty="0"/>
              <a:t>Liczba oddziałów: 8</a:t>
            </a:r>
          </a:p>
          <a:p>
            <a:r>
              <a:rPr lang="pl-PL" dirty="0"/>
              <a:t>Liczba wolnych miejsc: 40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CB5C0A7C-C7DD-48ED-A8E6-A327E57E64D6}"/>
              </a:ext>
            </a:extLst>
          </p:cNvPr>
          <p:cNvSpPr txBox="1"/>
          <p:nvPr/>
        </p:nvSpPr>
        <p:spPr>
          <a:xfrm>
            <a:off x="7134330" y="1085222"/>
            <a:ext cx="30546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szkole podstawowej</a:t>
            </a:r>
          </a:p>
          <a:p>
            <a:r>
              <a:rPr lang="pl-PL" dirty="0"/>
              <a:t>Liczba uczniów: 184</a:t>
            </a:r>
          </a:p>
          <a:p>
            <a:r>
              <a:rPr lang="pl-PL" dirty="0"/>
              <a:t>Liczba oddziałów: 6</a:t>
            </a:r>
          </a:p>
          <a:p>
            <a:r>
              <a:rPr lang="pl-PL" dirty="0"/>
              <a:t>Liczba wolnych miejsc: 12</a:t>
            </a:r>
          </a:p>
        </p:txBody>
      </p:sp>
      <p:graphicFrame>
        <p:nvGraphicFramePr>
          <p:cNvPr id="8" name="Wykres 7">
            <a:extLst>
              <a:ext uri="{FF2B5EF4-FFF2-40B4-BE49-F238E27FC236}">
                <a16:creationId xmlns:a16="http://schemas.microsoft.com/office/drawing/2014/main" id="{1B334F55-16E2-49F8-8F81-5562EB1763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5918032"/>
              </p:ext>
            </p:extLst>
          </p:nvPr>
        </p:nvGraphicFramePr>
        <p:xfrm>
          <a:off x="402214" y="2462494"/>
          <a:ext cx="5948624" cy="3893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Wykres 10">
            <a:extLst>
              <a:ext uri="{FF2B5EF4-FFF2-40B4-BE49-F238E27FC236}">
                <a16:creationId xmlns:a16="http://schemas.microsoft.com/office/drawing/2014/main" id="{E386330D-4AD0-44FC-B5BF-ABC542DA99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1959248"/>
              </p:ext>
            </p:extLst>
          </p:nvPr>
        </p:nvGraphicFramePr>
        <p:xfrm>
          <a:off x="6280221" y="2432470"/>
          <a:ext cx="5335674" cy="3893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2631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3BB46572-0E95-484B-93A2-93715A9E9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Oświaty, Kultury i Sportu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F7E91AE5-03F2-4A84-8224-6017704FFDA8}"/>
              </a:ext>
            </a:extLst>
          </p:cNvPr>
          <p:cNvSpPr txBox="1"/>
          <p:nvPr/>
        </p:nvSpPr>
        <p:spPr>
          <a:xfrm>
            <a:off x="2709705" y="542611"/>
            <a:ext cx="67725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Zespół Szkół nr 1 w Wągrowcu – szkoła branżowa I stopnia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E6178002-6573-4B29-AEAA-6FB0C583631B}"/>
              </a:ext>
            </a:extLst>
          </p:cNvPr>
          <p:cNvSpPr txBox="1"/>
          <p:nvPr/>
        </p:nvSpPr>
        <p:spPr>
          <a:xfrm>
            <a:off x="1085222" y="1426866"/>
            <a:ext cx="33059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gimnazjum</a:t>
            </a:r>
          </a:p>
          <a:p>
            <a:r>
              <a:rPr lang="pl-PL" dirty="0"/>
              <a:t>Liczba uczniów: 70</a:t>
            </a:r>
          </a:p>
          <a:p>
            <a:r>
              <a:rPr lang="pl-PL" dirty="0"/>
              <a:t>Liczba oddziałów: 3</a:t>
            </a:r>
          </a:p>
          <a:p>
            <a:r>
              <a:rPr lang="pl-PL" dirty="0"/>
              <a:t>Liczba wolnych miejsc: 26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686AA685-FA84-4782-A939-26FD5970E192}"/>
              </a:ext>
            </a:extLst>
          </p:cNvPr>
          <p:cNvSpPr txBox="1"/>
          <p:nvPr/>
        </p:nvSpPr>
        <p:spPr>
          <a:xfrm>
            <a:off x="6842927" y="1426866"/>
            <a:ext cx="46724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szkole podstawowej</a:t>
            </a:r>
          </a:p>
          <a:p>
            <a:r>
              <a:rPr lang="pl-PL" dirty="0"/>
              <a:t>Liczba uczniów: 118</a:t>
            </a:r>
          </a:p>
          <a:p>
            <a:r>
              <a:rPr lang="pl-PL" dirty="0"/>
              <a:t>Liczba oddziałów: 4</a:t>
            </a:r>
          </a:p>
          <a:p>
            <a:r>
              <a:rPr lang="pl-PL" dirty="0"/>
              <a:t>Liczba wolnych miejsc</a:t>
            </a:r>
            <a:r>
              <a:rPr lang="pl-PL"/>
              <a:t>: 10</a:t>
            </a:r>
            <a:endParaRPr lang="pl-PL" dirty="0"/>
          </a:p>
        </p:txBody>
      </p:sp>
      <p:graphicFrame>
        <p:nvGraphicFramePr>
          <p:cNvPr id="9" name="Wykres 8">
            <a:extLst>
              <a:ext uri="{FF2B5EF4-FFF2-40B4-BE49-F238E27FC236}">
                <a16:creationId xmlns:a16="http://schemas.microsoft.com/office/drawing/2014/main" id="{58BAC331-2AB6-4A80-9A3C-541C0B1E90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6157906"/>
              </p:ext>
            </p:extLst>
          </p:nvPr>
        </p:nvGraphicFramePr>
        <p:xfrm>
          <a:off x="464459" y="3000544"/>
          <a:ext cx="4884615" cy="2982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Wykres 11">
            <a:extLst>
              <a:ext uri="{FF2B5EF4-FFF2-40B4-BE49-F238E27FC236}">
                <a16:creationId xmlns:a16="http://schemas.microsoft.com/office/drawing/2014/main" id="{8A0853DA-4B67-4002-8B71-224F25C8A4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3548413"/>
              </p:ext>
            </p:extLst>
          </p:nvPr>
        </p:nvGraphicFramePr>
        <p:xfrm>
          <a:off x="6842927" y="2886355"/>
          <a:ext cx="4742822" cy="3429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59141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5FDC6B23-DEB6-4756-926A-8A613E656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Oświaty, Kultury i Sportu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70F1717C-92F6-48D5-B804-609AD18FA3B3}"/>
              </a:ext>
            </a:extLst>
          </p:cNvPr>
          <p:cNvSpPr txBox="1"/>
          <p:nvPr/>
        </p:nvSpPr>
        <p:spPr>
          <a:xfrm>
            <a:off x="2903973" y="572756"/>
            <a:ext cx="6591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Zespół Szkół im. Karola Libelta w </a:t>
            </a:r>
            <a:r>
              <a:rPr lang="pl-PL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Gołańczy</a:t>
            </a:r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technikum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065A95A-2FFB-488B-AE1E-BE8658876D08}"/>
              </a:ext>
            </a:extLst>
          </p:cNvPr>
          <p:cNvSpPr txBox="1"/>
          <p:nvPr/>
        </p:nvSpPr>
        <p:spPr>
          <a:xfrm>
            <a:off x="1375787" y="1507253"/>
            <a:ext cx="2662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gimnazjum</a:t>
            </a:r>
          </a:p>
          <a:p>
            <a:r>
              <a:rPr lang="pl-PL" dirty="0"/>
              <a:t>Liczba uczniów: 44</a:t>
            </a:r>
          </a:p>
          <a:p>
            <a:r>
              <a:rPr lang="pl-PL" dirty="0"/>
              <a:t>Liczba oddziałów: 2</a:t>
            </a:r>
          </a:p>
          <a:p>
            <a:r>
              <a:rPr lang="pl-PL" dirty="0"/>
              <a:t>Liczba wolnych miejsc: 20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F499B70-7574-47DE-92AC-28813381EC7E}"/>
              </a:ext>
            </a:extLst>
          </p:cNvPr>
          <p:cNvSpPr txBox="1"/>
          <p:nvPr/>
        </p:nvSpPr>
        <p:spPr>
          <a:xfrm>
            <a:off x="7325246" y="1507253"/>
            <a:ext cx="27532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szkole podstawowej</a:t>
            </a:r>
          </a:p>
          <a:p>
            <a:r>
              <a:rPr lang="pl-PL" dirty="0"/>
              <a:t>Liczba uczniów: 38</a:t>
            </a:r>
          </a:p>
          <a:p>
            <a:r>
              <a:rPr lang="pl-PL" dirty="0"/>
              <a:t>Liczba oddziałów: 1</a:t>
            </a:r>
          </a:p>
          <a:p>
            <a:r>
              <a:rPr lang="pl-PL" dirty="0"/>
              <a:t>Liczba wolnych miejsc: ---</a:t>
            </a:r>
          </a:p>
        </p:txBody>
      </p:sp>
      <p:graphicFrame>
        <p:nvGraphicFramePr>
          <p:cNvPr id="9" name="Wykres 8">
            <a:extLst>
              <a:ext uri="{FF2B5EF4-FFF2-40B4-BE49-F238E27FC236}">
                <a16:creationId xmlns:a16="http://schemas.microsoft.com/office/drawing/2014/main" id="{2AEC2845-CCA0-4C40-8ABC-A609FD68BB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0281734"/>
              </p:ext>
            </p:extLst>
          </p:nvPr>
        </p:nvGraphicFramePr>
        <p:xfrm>
          <a:off x="823127" y="2964261"/>
          <a:ext cx="4572837" cy="3314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Wykres 11">
            <a:extLst>
              <a:ext uri="{FF2B5EF4-FFF2-40B4-BE49-F238E27FC236}">
                <a16:creationId xmlns:a16="http://schemas.microsoft.com/office/drawing/2014/main" id="{3815368B-8482-4F36-9112-F8CA96A80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617976"/>
              </p:ext>
            </p:extLst>
          </p:nvPr>
        </p:nvGraphicFramePr>
        <p:xfrm>
          <a:off x="6665407" y="2888031"/>
          <a:ext cx="4796411" cy="3833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599189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1157</TotalTime>
  <Words>641</Words>
  <Application>Microsoft Office PowerPoint</Application>
  <PresentationFormat>Panoramiczny</PresentationFormat>
  <Paragraphs>193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Motyw pakietu Office</vt:lpstr>
      <vt:lpstr>Wyniki rekrutacji do klas pierwszych szkół prowadzonych przez  Powiat Wągrowiecki  na rok szkolny 2019/2020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Wyniki rekrutacji do szkół ponadpodstawowych prowadzonych przez Powiat Wągrowiecki  na rok szkolny 2019/2020</dc:title>
  <dc:creator>AgataL</dc:creator>
  <cp:lastModifiedBy>KarolinaK</cp:lastModifiedBy>
  <cp:revision>75</cp:revision>
  <cp:lastPrinted>2019-07-15T12:18:33Z</cp:lastPrinted>
  <dcterms:created xsi:type="dcterms:W3CDTF">2019-07-03T10:16:10Z</dcterms:created>
  <dcterms:modified xsi:type="dcterms:W3CDTF">2019-07-16T07:37:23Z</dcterms:modified>
</cp:coreProperties>
</file>